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274" r:id="rId3"/>
    <p:sldId id="473" r:id="rId4"/>
    <p:sldId id="421" r:id="rId5"/>
    <p:sldId id="422" r:id="rId6"/>
    <p:sldId id="423" r:id="rId7"/>
    <p:sldId id="487" r:id="rId8"/>
    <p:sldId id="424" r:id="rId9"/>
    <p:sldId id="425" r:id="rId10"/>
    <p:sldId id="426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74" r:id="rId33"/>
    <p:sldId id="489" r:id="rId34"/>
    <p:sldId id="475" r:id="rId35"/>
    <p:sldId id="420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116" d="100"/>
          <a:sy n="116" d="100"/>
        </p:scale>
        <p:origin x="102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0FC59-ADF9-4E7F-ABA4-DCBBC898178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549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566D69-F78F-4B61-91C5-38A893F2A32E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131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474F1-E451-4FAA-87FA-5EB281553B4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5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28AFD-0C0E-4BD8-9A10-CAE288526EDC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444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B293D-CB45-4731-B7ED-BE47D7799204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270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D61238-347C-4CA4-868C-63F8FD2AFB07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061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0C525D-D29F-4DB8-9DBB-B3202496A33E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978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95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310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120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95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BA5B0-A2FE-40D4-A2CB-81C2E18CDF0B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640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EF1BD-F781-4DA8-97E7-D3A4ACAEAF5F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91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72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ADFCA-6F1C-4039-BC86-0232E940763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27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EE29B-DEC7-41D8-AE7F-4F56201C8A95}" type="datetime1">
              <a:rPr lang="en-US" smtClean="0"/>
              <a:t>6/3/2015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0F13-5B9F-4784-BF95-5615098BA712}" type="datetime1">
              <a:rPr lang="en-US" smtClean="0"/>
              <a:t>6/3/2015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36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1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2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696166"/>
            <a:ext cx="7915995" cy="1468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Static Members</a:t>
            </a:r>
            <a:br>
              <a:rPr lang="en-US" dirty="0" smtClean="0"/>
            </a:br>
            <a:r>
              <a:rPr lang="en-US" dirty="0" smtClean="0"/>
              <a:t> and 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296366"/>
            <a:ext cx="7924800" cy="12088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Static Members, </a:t>
            </a:r>
            <a:r>
              <a:rPr lang="en-US" sz="3400" dirty="0" smtClean="0"/>
              <a:t>Indexers,</a:t>
            </a:r>
            <a:br>
              <a:rPr lang="en-US" sz="3400" dirty="0" smtClean="0"/>
            </a:br>
            <a:r>
              <a:rPr lang="en-US" sz="3400" dirty="0" smtClean="0"/>
              <a:t>Operators, </a:t>
            </a:r>
            <a:r>
              <a:rPr lang="en-US" sz="3400" dirty="0"/>
              <a:t>Namespaces</a:t>
            </a:r>
            <a:endParaRPr lang="bg-BG" sz="34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" name="Picture 4" descr="C:\Documents\Courses\OOP\OOP Images\electricity-617x41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52" y="3871838"/>
            <a:ext cx="4596960" cy="22294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5226" y="3805472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5427800"/>
            <a:ext cx="11025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60612" y="1600201"/>
            <a:ext cx="8021417" cy="3508466"/>
            <a:chOff x="2082977" y="1699987"/>
            <a:chExt cx="5331738" cy="3859312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082977" y="1699987"/>
              <a:ext cx="4800600" cy="14465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indent="0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int this [int index]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</a:t>
              </a:r>
              <a:endParaRPr lang="en-US" sz="2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…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42715" y="5128413"/>
              <a:ext cx="4572000" cy="430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value = list[5];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2051" name="Picture 3" descr="C:\Documents\Courses\OOP\OOP Images\Raise-the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371600"/>
            <a:ext cx="5164939" cy="35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indexed</a:t>
            </a:r>
            <a:r>
              <a:rPr lang="en-US" dirty="0" smtClean="0"/>
              <a:t> access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data</a:t>
            </a:r>
          </a:p>
          <a:p>
            <a:pPr lvl="1"/>
            <a:r>
              <a:rPr lang="en-US" dirty="0"/>
              <a:t>Predefine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[]</a:t>
            </a:r>
            <a:r>
              <a:rPr lang="en-US" dirty="0"/>
              <a:t> operator for </a:t>
            </a:r>
            <a:r>
              <a:rPr lang="en-US" dirty="0" smtClean="0"/>
              <a:t>a certain type</a:t>
            </a:r>
            <a:endParaRPr lang="en-US" dirty="0"/>
          </a:p>
          <a:p>
            <a:pPr lvl="2"/>
            <a:r>
              <a:rPr lang="en-US" dirty="0" smtClean="0"/>
              <a:t>Like when accessing array elements</a:t>
            </a:r>
          </a:p>
          <a:p>
            <a:pPr lvl="1"/>
            <a:endParaRPr lang="bg-BG" sz="2800" dirty="0" smtClean="0"/>
          </a:p>
          <a:p>
            <a:pPr lvl="1"/>
            <a:endParaRPr lang="bg-BG" sz="2000" dirty="0" smtClean="0"/>
          </a:p>
          <a:p>
            <a:pPr lvl="1"/>
            <a:r>
              <a:rPr lang="en-US" dirty="0" smtClean="0"/>
              <a:t>Can accept one or multiple parameters</a:t>
            </a:r>
          </a:p>
          <a:p>
            <a:pPr lvl="1"/>
            <a:endParaRPr lang="en-US" sz="2800" dirty="0"/>
          </a:p>
          <a:p>
            <a:pPr lvl="1"/>
            <a:r>
              <a:rPr lang="en-US" dirty="0" smtClean="0"/>
              <a:t>Defining an indexer: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8883" y="3035254"/>
            <a:ext cx="9649486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IndexedType t = new IndexedType(50);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t[5];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t[0] = 42;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18883" y="4819775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personInfo["Svetlin Nakov", 28]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18883" y="6057480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this [int index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 …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5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</a:t>
            </a:r>
            <a:endParaRPr 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812588" y="1158559"/>
            <a:ext cx="10462075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BitArray32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uint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alue;</a:t>
            </a:r>
          </a:p>
          <a:p>
            <a:pPr marL="0" indent="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Indexer declaration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this [int index]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(index &gt;= 0 &amp;&amp; index &lt;= 31)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// Check the bit at position index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if ((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 (1 &lt;&lt; index)) == 0)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else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	 return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algn="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example continues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17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 (2)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812589" y="1051779"/>
            <a:ext cx="10563648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Format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("Index {0} is invalid!", index));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&lt; 0 || index &gt; 31)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String.Format("Index {0} is invalid!",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(value &lt; 0 || value &gt; 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A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rgument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String.Format("Value {0} is invalid!", value));       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the bit at position index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&amp;= ~((uint)(1 &lt;&lt;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Set the bit at position index to value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|= (uint)(value &lt;&lt; index);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91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54" y="1379323"/>
            <a:ext cx="7313295" cy="3451445"/>
          </a:xfrm>
          <a:prstGeom prst="rect">
            <a:avLst/>
          </a:prstGeom>
          <a:scene3d>
            <a:camera prst="perspectiveHeroicExtremeLeftFacing">
              <a:rot lat="424351" lon="859429" rev="2156756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146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Overloading</a:t>
            </a:r>
            <a:endParaRPr lang="en-US" dirty="0"/>
          </a:p>
        </p:txBody>
      </p:sp>
      <p:pic>
        <p:nvPicPr>
          <p:cNvPr id="6146" name="Picture 2" descr="http://www.buncogame.com/files/Foam50ope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048">
            <a:off x="1054568" y="1547494"/>
            <a:ext cx="6703854" cy="2801984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onlte.com/wp-content/uploads/2012/10/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811">
            <a:off x="7407175" y="1271943"/>
            <a:ext cx="3911417" cy="2669126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operators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overloaded </a:t>
            </a:r>
            <a:r>
              <a:rPr lang="en-US" dirty="0" smtClean="0"/>
              <a:t>(redefined) by developers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</a:t>
            </a:r>
            <a:r>
              <a:rPr lang="en-US" dirty="0" smtClean="0"/>
              <a:t> of operators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 smtClean="0"/>
              <a:t> be changed</a:t>
            </a:r>
          </a:p>
          <a:p>
            <a:pPr lvl="1"/>
            <a:r>
              <a:rPr lang="en-US" dirty="0" smtClean="0"/>
              <a:t>Not all operators can be overloaded</a:t>
            </a:r>
          </a:p>
          <a:p>
            <a:r>
              <a:rPr lang="en-US" dirty="0" smtClean="0"/>
              <a:t>Overloading an operator in C#</a:t>
            </a:r>
          </a:p>
          <a:p>
            <a:pPr lvl="1"/>
            <a:r>
              <a:rPr lang="en-US" dirty="0" smtClean="0"/>
              <a:t>Looks like a static method with 2 parameters: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8939" y="4724400"/>
            <a:ext cx="104557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operator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m1.Multiply(m2)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54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is allowed on: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Unary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None/>
            </a:pP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Binary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for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Implicit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Explicit type conversion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(type)</a:t>
            </a:r>
            <a:endParaRPr lang="bg-BG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989012" y="2596261"/>
            <a:ext cx="1001476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!,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~, ++, --, true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989012" y="3963549"/>
            <a:ext cx="1001482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+, -, *, /, %, &amp;, |, ^, &lt;&lt;, &gt;&gt;,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==, !=, &gt;, &lt;, &gt;=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&lt;=</a:t>
            </a:r>
          </a:p>
        </p:txBody>
      </p:sp>
    </p:spTree>
    <p:extLst>
      <p:ext uri="{BB962C8B-B14F-4D97-AF65-F5344CB8AC3E}">
        <p14:creationId xmlns:p14="http://schemas.microsoft.com/office/powerpoint/2010/main" val="1764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</a:t>
            </a:r>
            <a:endParaRPr lang="en-US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4212" y="1295400"/>
            <a:ext cx="10744200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 -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*(Fraction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marR="0" lvl="0" algn="r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(the example continues)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 (2)</a:t>
            </a:r>
            <a:endParaRPr 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684211" y="1261676"/>
            <a:ext cx="10744201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Unary minus operator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-fraction.numerator;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Operator ++ (the same for prefix and postfix form)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++(Fraction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fraction.numerator +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Static </a:t>
            </a:r>
            <a:r>
              <a:rPr lang="en-US" dirty="0" smtClean="0"/>
              <a:t>Members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Indexers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Operators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C:\Documents\Courses\OOP\OOP Images\Space_Impact_by_Delas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54" y="1828800"/>
            <a:ext cx="3932658" cy="31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720741">
            <a:off x="5991341" y="609599"/>
            <a:ext cx="40386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+-=/</a:t>
            </a:r>
            <a:endParaRPr lang="en-US" sz="10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2" y="3086100"/>
            <a:ext cx="35433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27211" y="4149436"/>
            <a:ext cx="40386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[</a:t>
            </a:r>
            <a:r>
              <a:rPr lang="en-US" sz="14000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Consolas" panose="020B0609020204030204" pitchFamily="49" charset="0"/>
              </a:rPr>
              <a:t>5</a:t>
            </a:r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]</a:t>
            </a:r>
            <a:endParaRPr lang="en-US" sz="1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8194" name="Picture 2" descr="http://i671.photobucket.com/albums/vv78/perryscave/Unusual/chad-overloa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2795" y="1317034"/>
            <a:ext cx="8483235" cy="3325091"/>
          </a:xfrm>
          <a:prstGeom prst="roundRect">
            <a:avLst>
              <a:gd name="adj" fmla="val 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4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Namespaces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b="1" dirty="0" smtClean="0"/>
              <a:t>Grouping Classes</a:t>
            </a:r>
            <a:endParaRPr lang="bg-BG" b="1" dirty="0"/>
          </a:p>
        </p:txBody>
      </p:sp>
      <p:pic>
        <p:nvPicPr>
          <p:cNvPr id="49156" name="Picture 4" descr="http://spacewack.makaak.nl/content/galaxi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990600"/>
            <a:ext cx="4114800" cy="3533139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</p:spPr>
      </p:pic>
      <p:pic>
        <p:nvPicPr>
          <p:cNvPr id="3074" name="Picture 2" descr="http://www.scottkim.com/inversions/images/26names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279159"/>
            <a:ext cx="3940334" cy="2956020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78227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258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logically group type </a:t>
            </a:r>
            <a:r>
              <a:rPr lang="en-US" sz="3200" dirty="0"/>
              <a:t>definitions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May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classes, structures, interfaces, enumerators and other </a:t>
            </a:r>
            <a:r>
              <a:rPr lang="en-US" sz="3000" dirty="0" smtClean="0"/>
              <a:t>types and namespaces</a:t>
            </a:r>
            <a:endParaRPr lang="bg-BG" sz="3000" dirty="0"/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sz="3000" dirty="0" smtClean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methods and </a:t>
            </a:r>
            <a:r>
              <a:rPr lang="en-US" sz="3000" dirty="0" smtClean="0"/>
              <a:t>data directly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Can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allocated</a:t>
            </a:r>
            <a:r>
              <a:rPr lang="en-US" sz="3000" dirty="0"/>
              <a:t> in one or several </a:t>
            </a:r>
            <a:r>
              <a:rPr lang="en-US" sz="3000" dirty="0" smtClean="0"/>
              <a:t>files</a:t>
            </a:r>
            <a:endParaRPr lang="en-US" sz="3000" dirty="0"/>
          </a:p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amespaces</a:t>
            </a:r>
            <a:r>
              <a:rPr lang="en-US" sz="3200" dirty="0" smtClean="0"/>
              <a:t> in are similar to </a:t>
            </a:r>
            <a:r>
              <a:rPr lang="en-US" sz="3200" dirty="0"/>
              <a:t>C++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200" dirty="0" smtClean="0"/>
              <a:t> and Java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endParaRPr lang="bg-BG" sz="3200" dirty="0"/>
          </a:p>
          <a:p>
            <a:pPr>
              <a:lnSpc>
                <a:spcPts val="3500"/>
              </a:lnSpc>
              <a:spcBef>
                <a:spcPts val="773"/>
              </a:spcBef>
            </a:pPr>
            <a:r>
              <a:rPr lang="en-US" sz="3200" dirty="0" smtClean="0"/>
              <a:t>Allow defining types </a:t>
            </a:r>
            <a:r>
              <a:rPr lang="en-US" sz="3200" dirty="0"/>
              <a:t>with </a:t>
            </a:r>
            <a:r>
              <a:rPr lang="en-US" sz="3200" dirty="0" smtClean="0"/>
              <a:t>duplicated names</a:t>
            </a:r>
          </a:p>
          <a:p>
            <a:pPr lvl="1">
              <a:lnSpc>
                <a:spcPts val="3500"/>
              </a:lnSpc>
              <a:spcBef>
                <a:spcPts val="773"/>
              </a:spcBef>
            </a:pPr>
            <a:r>
              <a:rPr lang="en-US" sz="3000" dirty="0" smtClean="0"/>
              <a:t>E.g. a class named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is found in Windows Forms, in WPF and in ASP.NET Web Forms</a:t>
            </a:r>
          </a:p>
        </p:txBody>
      </p:sp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98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26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Including </a:t>
            </a:r>
            <a:r>
              <a:rPr lang="en-US" dirty="0"/>
              <a:t>a </a:t>
            </a:r>
            <a:r>
              <a:rPr lang="en-US" dirty="0" smtClean="0"/>
              <a:t>namespace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directive is </a:t>
            </a:r>
            <a:r>
              <a:rPr lang="en-US" dirty="0" smtClean="0"/>
              <a:t>put at the start of the file</a:t>
            </a:r>
            <a:endParaRPr lang="en-US" dirty="0"/>
          </a:p>
          <a:p>
            <a:pPr>
              <a:buFontTx/>
              <a:buNone/>
            </a:pPr>
            <a:endParaRPr lang="bg-BG" sz="3000" dirty="0"/>
          </a:p>
          <a:p>
            <a:pPr lvl="1">
              <a:spcBef>
                <a:spcPct val="700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allows direct use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 smtClean="0"/>
              <a:t>in the </a:t>
            </a:r>
            <a:r>
              <a:rPr lang="en-US" dirty="0"/>
              <a:t>namespace</a:t>
            </a:r>
            <a:endParaRPr lang="bg-BG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</a:t>
            </a:r>
            <a:r>
              <a:rPr lang="en-US" dirty="0"/>
              <a:t>is applied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dirty="0"/>
              <a:t>file</a:t>
            </a:r>
            <a:endParaRPr lang="bg-BG" dirty="0"/>
          </a:p>
          <a:p>
            <a:pPr lvl="1"/>
            <a:r>
              <a:rPr lang="en-US" dirty="0"/>
              <a:t>The directive is written at the </a:t>
            </a:r>
            <a:r>
              <a:rPr lang="en-US" dirty="0" smtClean="0"/>
              <a:t>beginning </a:t>
            </a:r>
            <a:r>
              <a:rPr lang="en-US" dirty="0"/>
              <a:t>of the file </a:t>
            </a:r>
            <a:endParaRPr lang="bg-BG" dirty="0"/>
          </a:p>
          <a:p>
            <a:pPr lvl="1"/>
            <a:r>
              <a:rPr lang="en-US" dirty="0"/>
              <a:t>When </a:t>
            </a:r>
            <a:r>
              <a:rPr lang="en-US" dirty="0" smtClean="0"/>
              <a:t>including </a:t>
            </a:r>
            <a:r>
              <a:rPr lang="en-US" dirty="0"/>
              <a:t>a namespace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 </a:t>
            </a:r>
            <a:r>
              <a:rPr lang="en-US" dirty="0" smtClean="0"/>
              <a:t>namespaces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Including </a:t>
            </a:r>
            <a:r>
              <a:rPr lang="en-US" smtClean="0"/>
              <a:t>Namespaces</a:t>
            </a:r>
            <a:endParaRPr lang="bg-BG" dirty="0"/>
          </a:p>
        </p:txBody>
      </p:sp>
      <p:sp>
        <p:nvSpPr>
          <p:cNvPr id="1260548" name="Rectangle 4"/>
          <p:cNvSpPr>
            <a:spLocks noChangeArrowheads="1"/>
          </p:cNvSpPr>
          <p:nvPr/>
        </p:nvSpPr>
        <p:spPr bwMode="auto">
          <a:xfrm>
            <a:off x="989012" y="2667000"/>
            <a:ext cx="9995745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System.Windows.Forms;</a:t>
            </a:r>
          </a:p>
        </p:txBody>
      </p:sp>
    </p:spTree>
    <p:extLst>
      <p:ext uri="{BB962C8B-B14F-4D97-AF65-F5344CB8AC3E}">
        <p14:creationId xmlns:p14="http://schemas.microsoft.com/office/powerpoint/2010/main" val="42843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62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000" dirty="0" smtClean="0"/>
              <a:t>Types</a:t>
            </a:r>
            <a:r>
              <a:rPr lang="bg-BG" sz="3000" dirty="0" smtClean="0"/>
              <a:t> </a:t>
            </a:r>
            <a:r>
              <a:rPr lang="en-US" sz="3000" dirty="0"/>
              <a:t>placed in </a:t>
            </a:r>
            <a:r>
              <a:rPr lang="en-US" sz="3000" dirty="0" smtClean="0"/>
              <a:t>namespaces </a:t>
            </a:r>
            <a:r>
              <a:rPr lang="en-US" sz="3000" dirty="0"/>
              <a:t>can be used </a:t>
            </a:r>
            <a:r>
              <a:rPr lang="en-US" sz="3000" dirty="0" smtClean="0"/>
              <a:t>without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directive</a:t>
            </a:r>
            <a:r>
              <a:rPr lang="bg-BG" sz="3000" dirty="0"/>
              <a:t>, </a:t>
            </a:r>
            <a:r>
              <a:rPr lang="en-US" sz="3000" dirty="0"/>
              <a:t>by their full name:</a:t>
            </a:r>
          </a:p>
          <a:p>
            <a:pPr>
              <a:lnSpc>
                <a:spcPct val="95000"/>
              </a:lnSpc>
            </a:pP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  <a:p>
            <a:pPr>
              <a:lnSpc>
                <a:spcPct val="95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can create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aliases </a:t>
            </a:r>
            <a:r>
              <a:rPr lang="en-US" sz="3000" dirty="0"/>
              <a:t>for namespaces </a:t>
            </a:r>
            <a:r>
              <a:rPr lang="bg-BG" sz="3000" dirty="0"/>
              <a:t>:</a:t>
            </a:r>
          </a:p>
        </p:txBody>
      </p:sp>
      <p:sp>
        <p:nvSpPr>
          <p:cNvPr id="126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Namespaces (2)</a:t>
            </a:r>
            <a:endParaRPr lang="bg-BG" dirty="0"/>
          </a:p>
        </p:txBody>
      </p:sp>
      <p:sp>
        <p:nvSpPr>
          <p:cNvPr id="1262596" name="Rectangle 4"/>
          <p:cNvSpPr>
            <a:spLocks noChangeArrowheads="1"/>
          </p:cNvSpPr>
          <p:nvPr/>
        </p:nvSpPr>
        <p:spPr bwMode="auto">
          <a:xfrm>
            <a:off x="760412" y="4038600"/>
            <a:ext cx="10591800" cy="237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IO = System.IO;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WinForms = System.Windows.Forms;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IO.File.OpenText("file.txt");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WinForms.Form form = new WinForms.Form();</a:t>
            </a:r>
          </a:p>
        </p:txBody>
      </p:sp>
      <p:sp>
        <p:nvSpPr>
          <p:cNvPr id="1262597" name="Rectangle 5"/>
          <p:cNvSpPr>
            <a:spLocks noChangeArrowheads="1"/>
          </p:cNvSpPr>
          <p:nvPr/>
        </p:nvSpPr>
        <p:spPr bwMode="auto">
          <a:xfrm>
            <a:off x="760412" y="2286000"/>
            <a:ext cx="105918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System.IO.File.OpenText("file.txt");</a:t>
            </a:r>
          </a:p>
        </p:txBody>
      </p:sp>
    </p:spTree>
    <p:extLst>
      <p:ext uri="{BB962C8B-B14F-4D97-AF65-F5344CB8AC3E}">
        <p14:creationId xmlns:p14="http://schemas.microsoft.com/office/powerpoint/2010/main" val="41624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264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dirty="0"/>
              <a:t> the types in your applications </a:t>
            </a:r>
            <a:r>
              <a:rPr lang="en-US" dirty="0" smtClean="0"/>
              <a:t>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</a:p>
          <a:p>
            <a:pPr lvl="1"/>
            <a:r>
              <a:rPr lang="en-US" dirty="0" smtClean="0"/>
              <a:t>When the types are </a:t>
            </a:r>
            <a:r>
              <a:rPr lang="en-US" dirty="0"/>
              <a:t>too </a:t>
            </a:r>
            <a:r>
              <a:rPr lang="en-US" dirty="0" smtClean="0"/>
              <a:t>many (more than</a:t>
            </a:r>
            <a:r>
              <a:rPr lang="bg-BG" dirty="0" smtClean="0"/>
              <a:t> 15-20</a:t>
            </a:r>
            <a:r>
              <a:rPr lang="en-US" dirty="0" smtClean="0"/>
              <a:t>)</a:t>
            </a:r>
            <a:endParaRPr lang="bg-BG" dirty="0"/>
          </a:p>
          <a:p>
            <a:pPr lvl="1"/>
            <a:r>
              <a:rPr lang="en-US" dirty="0" smtClean="0"/>
              <a:t>Group </a:t>
            </a:r>
            <a:r>
              <a:rPr lang="en-US" dirty="0"/>
              <a:t>the types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logically</a:t>
            </a:r>
            <a:r>
              <a:rPr lang="en-US" dirty="0"/>
              <a:t> </a:t>
            </a:r>
            <a:r>
              <a:rPr lang="en-US" dirty="0" smtClean="0"/>
              <a:t>in namespaces according </a:t>
            </a:r>
            <a:r>
              <a:rPr lang="en-US" dirty="0"/>
              <a:t>to </a:t>
            </a:r>
            <a:r>
              <a:rPr lang="en-US" dirty="0" smtClean="0"/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Use </a:t>
            </a:r>
            <a:r>
              <a:rPr lang="en-US" dirty="0"/>
              <a:t>nested namespaces </a:t>
            </a:r>
            <a:r>
              <a:rPr lang="en-US" dirty="0" smtClean="0"/>
              <a:t>when </a:t>
            </a:r>
            <a:r>
              <a:rPr lang="en-US" dirty="0"/>
              <a:t>the types are too </a:t>
            </a:r>
            <a:r>
              <a:rPr lang="en-US" dirty="0" smtClean="0"/>
              <a:t>many</a:t>
            </a:r>
          </a:p>
          <a:p>
            <a:pPr lvl="1"/>
            <a:r>
              <a:rPr lang="en-US" dirty="0" smtClean="0"/>
              <a:t>E.g. for a Tetris game you may have the following namespaces: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Tetris.Core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Tetris.Data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Tetris.Web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Tetris.HTML5Client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02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types in files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/>
              <a:t> with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</a:p>
          <a:p>
            <a:pPr lvl="1"/>
            <a:r>
              <a:rPr lang="en-US" dirty="0" smtClean="0"/>
              <a:t>E.g.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/>
              <a:t> should be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Student.cs</a:t>
            </a:r>
          </a:p>
          <a:p>
            <a:r>
              <a:rPr lang="en-US" dirty="0" smtClean="0"/>
              <a:t>Arrange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directories</a:t>
            </a:r>
            <a:r>
              <a:rPr lang="en-US" dirty="0"/>
              <a:t>, corresponding to their namespaces </a:t>
            </a:r>
          </a:p>
          <a:p>
            <a:pPr lvl="1"/>
            <a:r>
              <a:rPr lang="en-US" dirty="0"/>
              <a:t>The directory structure from your </a:t>
            </a:r>
            <a:r>
              <a:rPr lang="en-US" dirty="0" smtClean="0"/>
              <a:t>project </a:t>
            </a:r>
            <a:r>
              <a:rPr lang="en-US" dirty="0"/>
              <a:t>course-code have to reflect </a:t>
            </a:r>
            <a:r>
              <a:rPr lang="en-US" dirty="0" smtClean="0"/>
              <a:t>the </a:t>
            </a:r>
            <a:r>
              <a:rPr lang="en-US" dirty="0"/>
              <a:t>structure of the defined </a:t>
            </a:r>
            <a:r>
              <a:rPr lang="en-US" dirty="0" smtClean="0"/>
              <a:t>namespaces</a:t>
            </a:r>
            <a:endParaRPr lang="bg-BG" dirty="0"/>
          </a:p>
        </p:txBody>
      </p:sp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Namespaces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215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</a:t>
            </a:r>
            <a:endParaRPr lang="bg-BG" dirty="0"/>
          </a:p>
        </p:txBody>
      </p:sp>
      <p:sp>
        <p:nvSpPr>
          <p:cNvPr id="1267715" name="Rectangle 3"/>
          <p:cNvSpPr>
            <a:spLocks noChangeArrowheads="1"/>
          </p:cNvSpPr>
          <p:nvPr/>
        </p:nvSpPr>
        <p:spPr bwMode="auto">
          <a:xfrm>
            <a:off x="768151" y="1049338"/>
            <a:ext cx="10709661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SoftUni.Data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Faculty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Specialty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(2)</a:t>
            </a:r>
            <a:endParaRPr lang="bg-BG" dirty="0"/>
          </a:p>
        </p:txBody>
      </p:sp>
      <p:sp>
        <p:nvSpPr>
          <p:cNvPr id="1269763" name="Rectangle 3"/>
          <p:cNvSpPr>
            <a:spLocks noChangeArrowheads="1"/>
          </p:cNvSpPr>
          <p:nvPr/>
        </p:nvSpPr>
        <p:spPr bwMode="auto">
          <a:xfrm>
            <a:off x="681390" y="1010939"/>
            <a:ext cx="10796420" cy="56184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SoftUni.UI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AdministrationSystem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271812" name="Rectangle 4"/>
          <p:cNvSpPr>
            <a:spLocks noGrp="1" noChangeArrowheads="1"/>
          </p:cNvSpPr>
          <p:nvPr>
            <p:ph idx="1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dirty="0"/>
              <a:t>Recommended directory structure and </a:t>
            </a:r>
            <a:r>
              <a:rPr lang="en-US" dirty="0" smtClean="0"/>
              <a:t>class organization</a:t>
            </a:r>
            <a:endParaRPr lang="bg-BG" dirty="0"/>
          </a:p>
        </p:txBody>
      </p:sp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(3)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6" y="2133600"/>
            <a:ext cx="4270376" cy="39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vs. Instance Members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 descr="http://www.bnl.gov/bnlweb/Museum/photos/Science%20Museum/D0330399.JPE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55" y="1295400"/>
            <a:ext cx="3453500" cy="3264408"/>
          </a:xfrm>
          <a:prstGeom prst="roundRect">
            <a:avLst>
              <a:gd name="adj" fmla="val 852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3372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foundwalls.com/wallpapers/2012/04/space-stars-galaxy-universe-andromeda-nebula-1050x168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48" y="1540264"/>
            <a:ext cx="4615517" cy="3218075"/>
          </a:xfrm>
          <a:prstGeom prst="ellipse">
            <a:avLst/>
          </a:prstGeom>
          <a:scene3d>
            <a:camera prst="perspectiveHeroicExtremeRightFacing" fov="7200000">
              <a:rot lat="278267" lon="20746329" rev="9065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540265"/>
            <a:ext cx="4171420" cy="3023414"/>
          </a:xfrm>
          <a:prstGeom prst="roundRect">
            <a:avLst>
              <a:gd name="adj" fmla="val 1246"/>
            </a:avLst>
          </a:prstGeom>
          <a:scene3d>
            <a:camera prst="perspectiveHeroicExtremeRightFacing" fov="3900000">
              <a:rot lat="347887" lon="1254237" rev="21588578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866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 smtClean="0"/>
              <a:t> are shared between all instances</a:t>
            </a:r>
          </a:p>
          <a:p>
            <a:pPr marL="706438" lvl="1" indent="-358775">
              <a:lnSpc>
                <a:spcPct val="100000"/>
              </a:lnSpc>
            </a:pPr>
            <a:r>
              <a:rPr lang="en-US" dirty="0" smtClean="0"/>
              <a:t>Instance members are per object</a:t>
            </a:r>
            <a:endParaRPr lang="en-US" dirty="0"/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allow indexed access to class data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Operator overloading </a:t>
            </a:r>
            <a:r>
              <a:rPr lang="en-US" dirty="0" smtClean="0"/>
              <a:t>redefines the</a:t>
            </a:r>
            <a:br>
              <a:rPr lang="en-US" dirty="0" smtClean="0"/>
            </a:br>
            <a:r>
              <a:rPr lang="en-US" dirty="0" smtClean="0"/>
              <a:t>functionality of the standard operators</a:t>
            </a:r>
          </a:p>
          <a:p>
            <a:pPr marL="500117" indent="-45720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dirty="0" smtClean="0"/>
              <a:t>logically group </a:t>
            </a:r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around some particular functionality </a:t>
            </a:r>
            <a:endParaRPr lang="en-US" dirty="0" smtClean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581400"/>
            <a:ext cx="3227615" cy="239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Static Members and Namespaces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3538" indent="-363538"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 </a:t>
            </a:r>
            <a:r>
              <a:rPr lang="en-US" dirty="0" smtClean="0"/>
              <a:t>are </a:t>
            </a:r>
            <a:r>
              <a:rPr lang="en-US" dirty="0"/>
              <a:t>associated with </a:t>
            </a:r>
            <a:r>
              <a:rPr lang="en-US" dirty="0" smtClean="0"/>
              <a:t>a class (type)</a:t>
            </a:r>
          </a:p>
          <a:p>
            <a:pPr marL="668284" lvl="1" indent="-363538"/>
            <a:r>
              <a:rPr lang="en-US" dirty="0" smtClean="0"/>
              <a:t>Rather than </a:t>
            </a:r>
            <a:r>
              <a:rPr lang="en-US" dirty="0"/>
              <a:t>with an </a:t>
            </a:r>
            <a:r>
              <a:rPr lang="en-US" dirty="0" smtClean="0"/>
              <a:t>object (instance)</a:t>
            </a:r>
          </a:p>
          <a:p>
            <a:pPr marL="668284" lvl="1" indent="-363538"/>
            <a:r>
              <a:rPr lang="en-US" dirty="0"/>
              <a:t>Defined with the modifier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63538" indent="-363538">
              <a:tabLst/>
            </a:pPr>
            <a:r>
              <a:rPr lang="en-US" dirty="0" smtClean="0"/>
              <a:t>Static can </a:t>
            </a:r>
            <a:r>
              <a:rPr lang="en-US" dirty="0"/>
              <a:t>be used </a:t>
            </a:r>
            <a:r>
              <a:rPr lang="en-US" dirty="0" smtClean="0"/>
              <a:t>for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</a:t>
            </a:r>
            <a:endParaRPr lang="bg-BG" dirty="0"/>
          </a:p>
        </p:txBody>
      </p:sp>
      <p:pic>
        <p:nvPicPr>
          <p:cNvPr id="13315" name="Picture 3" descr="C:\Trash\static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505200"/>
            <a:ext cx="4138842" cy="2602523"/>
          </a:xfrm>
          <a:prstGeom prst="roundRect">
            <a:avLst>
              <a:gd name="adj" fmla="val 8093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274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Associated </a:t>
            </a:r>
            <a:r>
              <a:rPr lang="en-US" dirty="0"/>
              <a:t>with a </a:t>
            </a:r>
            <a:r>
              <a:rPr lang="en-US" dirty="0" smtClean="0"/>
              <a:t>type (class), </a:t>
            </a:r>
            <a:r>
              <a:rPr lang="en-US" dirty="0"/>
              <a:t>not with an </a:t>
            </a:r>
            <a:r>
              <a:rPr lang="en-US" dirty="0" smtClean="0"/>
              <a:t>instance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Initialized just before the type is used for the first </a:t>
            </a:r>
            <a:r>
              <a:rPr lang="en-US" dirty="0" smtClean="0"/>
              <a:t>time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Cleared from memory on program exit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The opposite, associated with an instance (object)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Initialized when the constructor is </a:t>
            </a:r>
            <a:r>
              <a:rPr lang="en-US" dirty="0" smtClean="0"/>
              <a:t>called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Cleared from memory by the garbage collector</a:t>
            </a: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</a:t>
            </a:r>
            <a:r>
              <a:rPr lang="en-US" dirty="0" smtClean="0"/>
              <a:t>Non-Static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77001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Counter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066800"/>
            <a:ext cx="10943998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instanceCounter = 0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PersonCounter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{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Person.instanceCounter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 { get; set;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Person(string name = null)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Person.instanceCounter++;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8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3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– Example</a:t>
            </a:r>
            <a:endParaRPr lang="bg-BG" dirty="0"/>
          </a:p>
        </p:txBody>
      </p:sp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608012" y="1143000"/>
            <a:ext cx="10896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class SqrtPrecalculated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const int MaxValue = 10000;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field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int[] sqrtValues;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constructor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SqrtPrecalculated()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sqrtValues = new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int[MaxValue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 = 0; i &lt; sqrtValues.Length; i++)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sqrtValues[i] = (int)Math.Sqrt(i);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						      </a:t>
            </a:r>
            <a:r>
              <a:rPr lang="en-US" altLang="ko-KR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pic>
        <p:nvPicPr>
          <p:cNvPr id="9217" name="Picture 1" descr="C:\Trash\static-electricity-chil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456949" cy="189071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64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</a:t>
            </a:r>
            <a:r>
              <a:rPr lang="en-US" dirty="0"/>
              <a:t>– </a:t>
            </a:r>
            <a:r>
              <a:rPr lang="en-US" dirty="0" smtClean="0"/>
              <a:t>Example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608012" y="1384786"/>
            <a:ext cx="10896600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method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GetSqrt(int value)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sqrtValues[value];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SqrtTest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Console.WriteLine(SqrtPrecalculated.GetSqrt(254));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Result: 15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2" name="Picture 4" descr="http://antistaticsolution.net/images/static_electricity/static_electricity_250x25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047" y="1770965"/>
            <a:ext cx="2832729" cy="2133600"/>
          </a:xfrm>
          <a:prstGeom prst="roundRect">
            <a:avLst>
              <a:gd name="adj" fmla="val 9071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7856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141614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pic>
        <p:nvPicPr>
          <p:cNvPr id="4" name="Picture 2" descr="http://3.bp.blogspot.com/_shNfb4kWu0g/SOShpuw27SI/AAAAAAAABSE/zFPYwed1Id4/s400/Static-Electricity-tw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39" y="1545380"/>
            <a:ext cx="5891265" cy="2950084"/>
          </a:xfrm>
          <a:prstGeom prst="roundRect">
            <a:avLst>
              <a:gd name="adj" fmla="val 939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825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1880</Words>
  <Application>Microsoft Office PowerPoint</Application>
  <PresentationFormat>Custom</PresentationFormat>
  <Paragraphs>385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Static Members  and Namespaces</vt:lpstr>
      <vt:lpstr>Table of Contents</vt:lpstr>
      <vt:lpstr>Static Members</vt:lpstr>
      <vt:lpstr>Static Members</vt:lpstr>
      <vt:lpstr>Static vs. Non-Static</vt:lpstr>
      <vt:lpstr>Static Counter – Example</vt:lpstr>
      <vt:lpstr>Static Members – Example</vt:lpstr>
      <vt:lpstr>Static Members – Example (2)</vt:lpstr>
      <vt:lpstr>Static Members</vt:lpstr>
      <vt:lpstr>Indexers</vt:lpstr>
      <vt:lpstr>Indexers</vt:lpstr>
      <vt:lpstr>Indexers – Example</vt:lpstr>
      <vt:lpstr>Indexers – Example (2)</vt:lpstr>
      <vt:lpstr>Indexers</vt:lpstr>
      <vt:lpstr>Operators Overloading</vt:lpstr>
      <vt:lpstr>Overloading Operators</vt:lpstr>
      <vt:lpstr>Overloading Operators (2)</vt:lpstr>
      <vt:lpstr>Overloading Operators – Example</vt:lpstr>
      <vt:lpstr>Overloading Operators – Example (2)</vt:lpstr>
      <vt:lpstr>Overloading Operators</vt:lpstr>
      <vt:lpstr>Namespaces</vt:lpstr>
      <vt:lpstr>Namespaces</vt:lpstr>
      <vt:lpstr>Including Namespaces</vt:lpstr>
      <vt:lpstr>Including Namespaces (2)</vt:lpstr>
      <vt:lpstr>Defining Namespaces</vt:lpstr>
      <vt:lpstr>Defining Namespaces (2)</vt:lpstr>
      <vt:lpstr>Namespaces – Example</vt:lpstr>
      <vt:lpstr>Namespaces – Example (2)</vt:lpstr>
      <vt:lpstr>Namespaces – Example (3)</vt:lpstr>
      <vt:lpstr>Namespaces</vt:lpstr>
      <vt:lpstr>Summary</vt:lpstr>
      <vt:lpstr>OOP – Static Members and Namespaces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Static Members and Namespaces</dc:title>
  <dc:subject>Software Development Course</dc:subject>
  <dc:creator/>
  <cp:keywords>OOP, Static, members, namespaces, programming, SoftUni, Software University, programming, software development, software engineering, course, SoftUni, Software University, education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2015-06-03T16:03:14Z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